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Tajawal Bold" charset="-78"/>
      <p:regular r:id="rId8"/>
    </p:embeddedFont>
    <p:embeddedFont>
      <p:font typeface="Montaser Arabic" charset="-78"/>
      <p:regular r:id="rId9"/>
    </p:embeddedFont>
    <p:embeddedFont>
      <p:font typeface="Changa" charset="-78"/>
      <p:regular r:id="rId10"/>
    </p:embeddedFont>
    <p:embeddedFont>
      <p:font typeface="Montaser Arabic Medium" charset="-78"/>
      <p:regular r:id="rId11"/>
    </p:embeddedFont>
    <p:embeddedFont>
      <p:font typeface="Tajawal" charset="-78"/>
      <p:regular r:id="rId12"/>
    </p:embeddedFont>
    <p:embeddedFont>
      <p:font typeface="Changa Bold" charset="-78"/>
      <p:regular r:id="rId13"/>
    </p:embeddedFont>
    <p:embeddedFont>
      <p:font typeface="Changa SemiBold" charset="-78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3" d="100"/>
          <a:sy n="53" d="100"/>
        </p:scale>
        <p:origin x="-11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2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مستدير الزوايا 7"/>
          <p:cNvSpPr/>
          <p:nvPr/>
        </p:nvSpPr>
        <p:spPr>
          <a:xfrm>
            <a:off x="10724170" y="8170868"/>
            <a:ext cx="6954230" cy="59460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Freeform 2"/>
          <p:cNvSpPr/>
          <p:nvPr/>
        </p:nvSpPr>
        <p:spPr>
          <a:xfrm flipH="1">
            <a:off x="16405311" y="1314450"/>
            <a:ext cx="568239" cy="568239"/>
          </a:xfrm>
          <a:custGeom>
            <a:avLst/>
            <a:gdLst/>
            <a:ahLst/>
            <a:cxnLst/>
            <a:rect l="l" t="t" r="r" b="b"/>
            <a:pathLst>
              <a:path w="568239" h="568239">
                <a:moveTo>
                  <a:pt x="568239" y="0"/>
                </a:moveTo>
                <a:lnTo>
                  <a:pt x="0" y="0"/>
                </a:lnTo>
                <a:lnTo>
                  <a:pt x="0" y="568239"/>
                </a:lnTo>
                <a:lnTo>
                  <a:pt x="568239" y="568239"/>
                </a:lnTo>
                <a:lnTo>
                  <a:pt x="5682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5942" y="1093793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02185" y="2292333"/>
            <a:ext cx="8017212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5572"/>
              </a:lnSpc>
            </a:pPr>
            <a:r>
              <a:rPr lang="en-US" sz="11123" dirty="0" err="1">
                <a:solidFill>
                  <a:srgbClr val="FFFFFF"/>
                </a:solidFill>
                <a:latin typeface="29LT Bukra"/>
                <a:cs typeface="29LT Bukra"/>
              </a:rPr>
              <a:t>وتساب-WhatsApp</a:t>
            </a:r>
            <a:endParaRPr lang="en-US" sz="11123" dirty="0">
              <a:solidFill>
                <a:srgbClr val="FFFFFF"/>
              </a:solidFill>
              <a:latin typeface="29LT Bukra"/>
              <a:cs typeface="29LT Bukr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52841" y="6840871"/>
            <a:ext cx="8220709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399" dirty="0" err="1">
                <a:solidFill>
                  <a:srgbClr val="FFFFFF"/>
                </a:solidFill>
                <a:cs typeface="Changa"/>
              </a:rPr>
              <a:t>برنامج</a:t>
            </a:r>
            <a:r>
              <a:rPr lang="en-US" sz="3399" dirty="0">
                <a:solidFill>
                  <a:srgbClr val="FFFFFF"/>
                </a:solidFill>
                <a:cs typeface="Changa"/>
              </a:rPr>
              <a:t> </a:t>
            </a:r>
            <a:r>
              <a:rPr lang="en-US" sz="3399" dirty="0" err="1">
                <a:solidFill>
                  <a:srgbClr val="FFFFFF"/>
                </a:solidFill>
                <a:cs typeface="Changa"/>
              </a:rPr>
              <a:t>تعليمي</a:t>
            </a:r>
            <a:endParaRPr lang="en-US" sz="3399" dirty="0">
              <a:solidFill>
                <a:srgbClr val="FFFFFF"/>
              </a:solidFill>
              <a:cs typeface="Chang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24170" y="8170868"/>
            <a:ext cx="6954230" cy="56425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 dirty="0" err="1">
                <a:solidFill>
                  <a:srgbClr val="FFFFFF"/>
                </a:solidFill>
                <a:cs typeface="Tajawal Bold"/>
              </a:rPr>
              <a:t>واتساب</a:t>
            </a:r>
            <a:r>
              <a:rPr lang="en-US" sz="3107" dirty="0">
                <a:solidFill>
                  <a:srgbClr val="FFFFFF"/>
                </a:solidFill>
                <a:cs typeface="Tajawal Bold"/>
              </a:rPr>
              <a:t> </a:t>
            </a:r>
            <a:r>
              <a:rPr lang="en-US" sz="3107" dirty="0" err="1">
                <a:solidFill>
                  <a:srgbClr val="FFFFFF"/>
                </a:solidFill>
                <a:cs typeface="Tajawal Bold"/>
              </a:rPr>
              <a:t>هو</a:t>
            </a:r>
            <a:r>
              <a:rPr lang="en-US" sz="3107" dirty="0">
                <a:solidFill>
                  <a:srgbClr val="FFFFFF"/>
                </a:solidFill>
                <a:cs typeface="Tajawal Bold"/>
              </a:rPr>
              <a:t> </a:t>
            </a:r>
            <a:r>
              <a:rPr lang="en-US" sz="3107" dirty="0" err="1">
                <a:solidFill>
                  <a:srgbClr val="FFFFFF"/>
                </a:solidFill>
                <a:cs typeface="Tajawal Bold"/>
              </a:rPr>
              <a:t>تطبيق</a:t>
            </a:r>
            <a:r>
              <a:rPr lang="en-US" sz="3107" dirty="0">
                <a:solidFill>
                  <a:srgbClr val="FFFFFF"/>
                </a:solidFill>
                <a:cs typeface="Tajawal Bold"/>
              </a:rPr>
              <a:t> </a:t>
            </a:r>
            <a:r>
              <a:rPr lang="en-US" sz="3107" dirty="0" err="1">
                <a:solidFill>
                  <a:srgbClr val="FFFFFF"/>
                </a:solidFill>
                <a:cs typeface="Tajawal Bold"/>
              </a:rPr>
              <a:t>مراسلة</a:t>
            </a:r>
            <a:r>
              <a:rPr lang="en-US" sz="3107" dirty="0">
                <a:solidFill>
                  <a:srgbClr val="FFFFFF"/>
                </a:solidFill>
                <a:cs typeface="Tajawal Bold"/>
              </a:rPr>
              <a:t> </a:t>
            </a:r>
            <a:r>
              <a:rPr lang="en-US" sz="3107" dirty="0" err="1">
                <a:solidFill>
                  <a:srgbClr val="FFFFFF"/>
                </a:solidFill>
                <a:cs typeface="Tajawal Bold"/>
              </a:rPr>
              <a:t>فورية</a:t>
            </a:r>
            <a:r>
              <a:rPr lang="en-US" sz="3107" dirty="0">
                <a:solidFill>
                  <a:srgbClr val="FFFFFF"/>
                </a:solidFill>
                <a:cs typeface="Tajawal Bold"/>
              </a:rPr>
              <a:t> </a:t>
            </a:r>
            <a:r>
              <a:rPr lang="en-US" sz="3107" dirty="0" err="1">
                <a:solidFill>
                  <a:srgbClr val="FFFFFF"/>
                </a:solidFill>
                <a:cs typeface="Tajawal Bold"/>
              </a:rPr>
              <a:t>مجاني</a:t>
            </a:r>
            <a:r>
              <a:rPr lang="en-US" sz="3107" dirty="0">
                <a:solidFill>
                  <a:srgbClr val="FFFFFF"/>
                </a:solidFill>
                <a:cs typeface="Tajawal Bold"/>
              </a:rPr>
              <a:t>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مستطيل مستدير الزوايا 15"/>
          <p:cNvSpPr/>
          <p:nvPr/>
        </p:nvSpPr>
        <p:spPr>
          <a:xfrm>
            <a:off x="1272988" y="9004339"/>
            <a:ext cx="8839200" cy="11893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5" name="مستطيل مستدير الزوايا 14"/>
          <p:cNvSpPr/>
          <p:nvPr/>
        </p:nvSpPr>
        <p:spPr>
          <a:xfrm>
            <a:off x="1110518" y="7723111"/>
            <a:ext cx="8839200" cy="11893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مستطيل مستدير الزوايا 13"/>
          <p:cNvSpPr/>
          <p:nvPr/>
        </p:nvSpPr>
        <p:spPr>
          <a:xfrm>
            <a:off x="1146377" y="5971424"/>
            <a:ext cx="8839200" cy="145807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مستطيل مستدير الزوايا 12"/>
          <p:cNvSpPr/>
          <p:nvPr/>
        </p:nvSpPr>
        <p:spPr>
          <a:xfrm>
            <a:off x="1182236" y="4715038"/>
            <a:ext cx="8839200" cy="11893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مستطيل مستدير الزوايا 11"/>
          <p:cNvSpPr/>
          <p:nvPr/>
        </p:nvSpPr>
        <p:spPr>
          <a:xfrm>
            <a:off x="1316952" y="3274022"/>
            <a:ext cx="8839200" cy="11893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مستطيل مستدير الزوايا 10"/>
          <p:cNvSpPr/>
          <p:nvPr/>
        </p:nvSpPr>
        <p:spPr>
          <a:xfrm>
            <a:off x="1295400" y="1790700"/>
            <a:ext cx="8839200" cy="11893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Freeform 2"/>
          <p:cNvSpPr/>
          <p:nvPr/>
        </p:nvSpPr>
        <p:spPr>
          <a:xfrm>
            <a:off x="10870243" y="816664"/>
            <a:ext cx="4741738" cy="4326836"/>
          </a:xfrm>
          <a:custGeom>
            <a:avLst/>
            <a:gdLst/>
            <a:ahLst/>
            <a:cxnLst/>
            <a:rect l="l" t="t" r="r" b="b"/>
            <a:pathLst>
              <a:path w="4741738" h="4326836">
                <a:moveTo>
                  <a:pt x="0" y="0"/>
                </a:moveTo>
                <a:lnTo>
                  <a:pt x="4741738" y="0"/>
                </a:lnTo>
                <a:lnTo>
                  <a:pt x="4741738" y="4326836"/>
                </a:lnTo>
                <a:lnTo>
                  <a:pt x="0" y="432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50328" y="5642270"/>
            <a:ext cx="5300871" cy="4326836"/>
          </a:xfrm>
          <a:custGeom>
            <a:avLst/>
            <a:gdLst/>
            <a:ahLst/>
            <a:cxnLst/>
            <a:rect l="l" t="t" r="r" b="b"/>
            <a:pathLst>
              <a:path w="5300871" h="4326836">
                <a:moveTo>
                  <a:pt x="0" y="0"/>
                </a:moveTo>
                <a:lnTo>
                  <a:pt x="5300871" y="0"/>
                </a:lnTo>
                <a:lnTo>
                  <a:pt x="5300871" y="4326836"/>
                </a:lnTo>
                <a:lnTo>
                  <a:pt x="0" y="4326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07732" y="1885478"/>
            <a:ext cx="8718996" cy="198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 rtl="1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الرسائل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النصية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: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يمكن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للمستخدمين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إرسال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الرسائل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النصية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إلى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بعضهم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البعض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مجانًا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.</a:t>
            </a:r>
            <a:r>
              <a:rPr lang="en-US" sz="2799" dirty="0">
                <a:solidFill>
                  <a:srgbClr val="037682"/>
                </a:solidFill>
                <a:latin typeface="Tajawal"/>
              </a:rPr>
              <a:t>                                   </a:t>
            </a:r>
          </a:p>
          <a:p>
            <a:pPr algn="just">
              <a:lnSpc>
                <a:spcPts val="3919"/>
              </a:lnSpc>
            </a:pPr>
            <a:endParaRPr lang="en-US" sz="2799" dirty="0">
              <a:solidFill>
                <a:srgbClr val="037682"/>
              </a:solidFill>
              <a:latin typeface="Tajaw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84200"/>
            <a:ext cx="82170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00"/>
              </a:lnSpc>
            </a:pPr>
            <a:r>
              <a:rPr lang="en-US" sz="8000" dirty="0" err="1">
                <a:solidFill>
                  <a:srgbClr val="FFFFFF"/>
                </a:solidFill>
                <a:cs typeface="Changa SemiBold"/>
              </a:rPr>
              <a:t>ميزات</a:t>
            </a:r>
            <a:r>
              <a:rPr lang="en-US" sz="8000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8000" dirty="0" err="1">
                <a:solidFill>
                  <a:srgbClr val="FFFFFF"/>
                </a:solidFill>
                <a:cs typeface="Changa SemiBold"/>
              </a:rPr>
              <a:t>واتساب</a:t>
            </a:r>
            <a:endParaRPr lang="en-US" sz="8000" dirty="0">
              <a:solidFill>
                <a:srgbClr val="FFFFFF"/>
              </a:solidFill>
              <a:cs typeface="Changa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6377" y="3300258"/>
            <a:ext cx="9180351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r" rtl="1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الرسائل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الصوتية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: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يمكن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للمستخدمين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إرسال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الرسائل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الصوتية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إلى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بعضهم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البعض</a:t>
            </a:r>
            <a:r>
              <a:rPr lang="en-US" sz="2799" dirty="0" smtClean="0">
                <a:solidFill>
                  <a:srgbClr val="037682"/>
                </a:solidFill>
                <a:latin typeface="Tajawal Bold"/>
                <a:cs typeface="Tajawal Bold"/>
              </a:rPr>
              <a:t>.</a:t>
            </a:r>
            <a:endParaRPr lang="en-US" sz="2799" dirty="0">
              <a:solidFill>
                <a:srgbClr val="037682"/>
              </a:solidFill>
              <a:latin typeface="Tajawal Bold"/>
              <a:cs typeface="Tajawa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7732" y="4715038"/>
            <a:ext cx="8718996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 rtl="1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مكالمات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الفيديو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: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يمكن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للمستخدمين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إجراء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مكالمات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فيديو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إلى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بعضهم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البعض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.</a:t>
            </a:r>
            <a:r>
              <a:rPr lang="en-US" sz="2799" dirty="0">
                <a:solidFill>
                  <a:srgbClr val="037682"/>
                </a:solidFill>
                <a:latin typeface="Tajawal"/>
              </a:rPr>
              <a:t>                                              </a:t>
            </a:r>
            <a:r>
              <a:rPr lang="en-US" sz="2799" dirty="0" smtClean="0">
                <a:solidFill>
                  <a:srgbClr val="037682"/>
                </a:solidFill>
                <a:latin typeface="Tajawal"/>
              </a:rPr>
              <a:t> </a:t>
            </a:r>
            <a:endParaRPr lang="en-US" sz="2799" dirty="0">
              <a:solidFill>
                <a:srgbClr val="037682"/>
              </a:solidFill>
              <a:latin typeface="Tajaw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6377" y="5971424"/>
            <a:ext cx="9180351" cy="148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 rtl="1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مشاركة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الملفات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: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يمكن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للمستخدمين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مشاركة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الملفات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مع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بعضهم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البعض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،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مثل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الصور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والمستندات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ومقاطع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الفيديو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.</a:t>
            </a:r>
            <a:r>
              <a:rPr lang="en-US" sz="2799" dirty="0">
                <a:solidFill>
                  <a:srgbClr val="037682"/>
                </a:solidFill>
                <a:latin typeface="Tajawal"/>
              </a:rPr>
              <a:t>                                                                   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6377" y="7723111"/>
            <a:ext cx="9180351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 rtl="1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المجموعات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: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يمكن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للمستخدمين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إنشاء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مجموعات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تضم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ما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يصل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إلى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اكثر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من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1000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عضوًا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.</a:t>
            </a:r>
            <a:r>
              <a:rPr lang="en-US" sz="2799" dirty="0">
                <a:solidFill>
                  <a:srgbClr val="037682"/>
                </a:solidFill>
                <a:latin typeface="Tajawal"/>
              </a:rPr>
              <a:t>                                         </a:t>
            </a:r>
          </a:p>
          <a:p>
            <a:pPr algn="l" rtl="1">
              <a:lnSpc>
                <a:spcPts val="3919"/>
              </a:lnSpc>
            </a:pPr>
            <a:endParaRPr lang="en-US" sz="2799" dirty="0">
              <a:solidFill>
                <a:srgbClr val="037682"/>
              </a:solidFill>
              <a:latin typeface="Tajaw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6377" y="8970721"/>
            <a:ext cx="9180351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r" rtl="1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القنوات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: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يمكن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للمستخدمين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إنشاء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قنوات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يمكن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الوصول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إليها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من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قبل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أي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Tajawal Bold"/>
                <a:cs typeface="Tajawal Bold"/>
              </a:rPr>
              <a:t>شخص</a:t>
            </a:r>
            <a:r>
              <a:rPr lang="en-US" sz="2799" dirty="0">
                <a:solidFill>
                  <a:srgbClr val="037682"/>
                </a:solidFill>
                <a:latin typeface="Tajawal Bold"/>
                <a:cs typeface="Tajawal Bold"/>
              </a:rPr>
              <a:t>.</a:t>
            </a:r>
          </a:p>
          <a:p>
            <a:pPr algn="r" rtl="1">
              <a:lnSpc>
                <a:spcPts val="3919"/>
              </a:lnSpc>
            </a:pPr>
            <a:endParaRPr lang="en-US" sz="2799" dirty="0">
              <a:solidFill>
                <a:srgbClr val="037682"/>
              </a:solidFill>
              <a:latin typeface="Tajawal Bold"/>
              <a:cs typeface="Tajaw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P spid="13" grpId="0" animBg="1"/>
      <p:bldP spid="12" grpId="0" animBg="1"/>
      <p:bldP spid="11" grpId="0" animBg="1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2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7855535"/>
            <a:ext cx="13608492" cy="1897366"/>
          </a:xfrm>
          <a:custGeom>
            <a:avLst/>
            <a:gdLst/>
            <a:ahLst/>
            <a:cxnLst/>
            <a:rect l="l" t="t" r="r" b="b"/>
            <a:pathLst>
              <a:path w="13608492" h="1897366">
                <a:moveTo>
                  <a:pt x="13608492" y="0"/>
                </a:moveTo>
                <a:lnTo>
                  <a:pt x="0" y="0"/>
                </a:lnTo>
                <a:lnTo>
                  <a:pt x="0" y="1897367"/>
                </a:lnTo>
                <a:lnTo>
                  <a:pt x="13608492" y="1897367"/>
                </a:lnTo>
                <a:lnTo>
                  <a:pt x="13608492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t="-416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855535"/>
            <a:ext cx="13608492" cy="1897366"/>
          </a:xfrm>
          <a:custGeom>
            <a:avLst/>
            <a:gdLst/>
            <a:ahLst/>
            <a:cxnLst/>
            <a:rect l="l" t="t" r="r" b="b"/>
            <a:pathLst>
              <a:path w="13608492" h="1897366">
                <a:moveTo>
                  <a:pt x="0" y="0"/>
                </a:moveTo>
                <a:lnTo>
                  <a:pt x="13608492" y="0"/>
                </a:lnTo>
                <a:lnTo>
                  <a:pt x="13608492" y="1897367"/>
                </a:lnTo>
                <a:lnTo>
                  <a:pt x="0" y="1897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t="-4165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577164"/>
            <a:ext cx="13608492" cy="6203534"/>
            <a:chOff x="0" y="0"/>
            <a:chExt cx="10979830" cy="5005238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0979830" cy="5005238"/>
            </a:xfrm>
            <a:custGeom>
              <a:avLst/>
              <a:gdLst/>
              <a:ahLst/>
              <a:cxnLst/>
              <a:rect l="l" t="t" r="r" b="b"/>
              <a:pathLst>
                <a:path w="10979830" h="5005238">
                  <a:moveTo>
                    <a:pt x="304800" y="0"/>
                  </a:moveTo>
                  <a:lnTo>
                    <a:pt x="10675030" y="0"/>
                  </a:lnTo>
                  <a:cubicBezTo>
                    <a:pt x="10843940" y="0"/>
                    <a:pt x="10979830" y="135890"/>
                    <a:pt x="10979830" y="304800"/>
                  </a:cubicBezTo>
                  <a:lnTo>
                    <a:pt x="10979830" y="4700438"/>
                  </a:lnTo>
                  <a:cubicBezTo>
                    <a:pt x="10979830" y="4869348"/>
                    <a:pt x="10843940" y="5005238"/>
                    <a:pt x="10675030" y="5005238"/>
                  </a:cubicBezTo>
                  <a:lnTo>
                    <a:pt x="304800" y="5005238"/>
                  </a:lnTo>
                  <a:cubicBezTo>
                    <a:pt x="135890" y="5005238"/>
                    <a:pt x="0" y="4869348"/>
                    <a:pt x="0" y="4700438"/>
                  </a:cubicBezTo>
                  <a:lnTo>
                    <a:pt x="0" y="304800"/>
                  </a:lnTo>
                  <a:cubicBezTo>
                    <a:pt x="0" y="135890"/>
                    <a:pt x="135890" y="0"/>
                    <a:pt x="3048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FFA53B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rot="-612085" flipH="1">
            <a:off x="13912885" y="2067243"/>
            <a:ext cx="5343161" cy="6950453"/>
          </a:xfrm>
          <a:custGeom>
            <a:avLst/>
            <a:gdLst/>
            <a:ahLst/>
            <a:cxnLst/>
            <a:rect l="l" t="t" r="r" b="b"/>
            <a:pathLst>
              <a:path w="5343161" h="6950453">
                <a:moveTo>
                  <a:pt x="5343161" y="0"/>
                </a:moveTo>
                <a:lnTo>
                  <a:pt x="0" y="0"/>
                </a:lnTo>
                <a:lnTo>
                  <a:pt x="0" y="6950453"/>
                </a:lnTo>
                <a:lnTo>
                  <a:pt x="5343161" y="6950453"/>
                </a:lnTo>
                <a:lnTo>
                  <a:pt x="534316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19175"/>
            <a:ext cx="1360849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6500" dirty="0" err="1">
                <a:solidFill>
                  <a:srgbClr val="FFFFFF"/>
                </a:solidFill>
                <a:cs typeface="Changa SemiBold"/>
              </a:rPr>
              <a:t>استخدام</a:t>
            </a:r>
            <a:r>
              <a:rPr lang="en-US" sz="6500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6500" dirty="0" err="1">
                <a:solidFill>
                  <a:srgbClr val="FFFFFF"/>
                </a:solidFill>
                <a:cs typeface="Changa SemiBold"/>
              </a:rPr>
              <a:t>واتساب</a:t>
            </a:r>
            <a:r>
              <a:rPr lang="en-US" sz="6500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6500" dirty="0" err="1">
                <a:solidFill>
                  <a:srgbClr val="FFFFFF"/>
                </a:solidFill>
                <a:cs typeface="Changa SemiBold"/>
              </a:rPr>
              <a:t>في</a:t>
            </a:r>
            <a:r>
              <a:rPr lang="en-US" sz="6500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6500" dirty="0" err="1">
                <a:solidFill>
                  <a:srgbClr val="FFFFFF"/>
                </a:solidFill>
                <a:cs typeface="Changa SemiBold"/>
              </a:rPr>
              <a:t>التعليم</a:t>
            </a:r>
            <a:r>
              <a:rPr lang="en-US" sz="6500" dirty="0">
                <a:solidFill>
                  <a:srgbClr val="FFFFFF"/>
                </a:solidFill>
                <a:cs typeface="Changa SemiBold"/>
              </a:rPr>
              <a:t>؟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510907" y="2577164"/>
          <a:ext cx="12644078" cy="6267450"/>
        </p:xfrm>
        <a:graphic>
          <a:graphicData uri="http://schemas.openxmlformats.org/drawingml/2006/table">
            <a:tbl>
              <a:tblPr/>
              <a:tblGrid>
                <a:gridCol w="6322039"/>
                <a:gridCol w="6322039"/>
              </a:tblGrid>
              <a:tr h="2717490">
                <a:tc>
                  <a:txBody>
                    <a:bodyPr/>
                    <a:lstStyle/>
                    <a:p>
                      <a:pPr marL="410214" lvl="1" indent="-205107" algn="ctr">
                        <a:lnSpc>
                          <a:spcPts val="26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التواصل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بين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المعلمين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والطلاب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: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يمكن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استخدام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واتساب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وسيلة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فعالة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للتواصل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بين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المعلمين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والطلاب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،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حيث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يمكن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استخدامه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لإرسال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الرسائل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النصية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والصوتية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والمرئية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،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بالإضافة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إلى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الملفات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والوسائط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المتعددة</a:t>
                      </a:r>
                      <a:r>
                        <a:rPr lang="en-US" sz="1900" dirty="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.</a:t>
                      </a:r>
                      <a:endParaRPr lang="en-US" sz="1100" dirty="0"/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6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6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18160" lvl="1" indent="-259080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لتعاون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بين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الطلاب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: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يمكن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استخدام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واتساب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لتعزيز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التعاون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بين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الطلاب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،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حيث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يمكن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استخدامه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لإنشاء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مجموعات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للعمل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الجماعي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أو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مناقشة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المواضيع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التعليمية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6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6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960">
                <a:tc>
                  <a:txBody>
                    <a:bodyPr/>
                    <a:lstStyle/>
                    <a:p>
                      <a:pPr marL="518162" lvl="1" indent="-259081" algn="ctr">
                        <a:lnSpc>
                          <a:spcPts val="33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6422B8"/>
                          </a:solidFill>
                          <a:latin typeface="Montaser Arabic Medium"/>
                          <a:cs typeface="Montaser Arabic Medium"/>
                        </a:rPr>
                        <a:t>الوصول إلى المعلومات: يمكن استخدام واتساب للحصول على المعلومات التعليمية، حيث يمكن استخدامه للاشتراك في القنوات التعليمية التي تقدم محتوى تعليمي متنوع.</a:t>
                      </a:r>
                      <a:endParaRPr lang="en-US" sz="1100"/>
                    </a:p>
                    <a:p>
                      <a:pPr algn="ctr">
                        <a:lnSpc>
                          <a:spcPts val="336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6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6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6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18160" lvl="1" indent="-259080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التخصيص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: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يمكن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تخصيص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واتساب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وفقًا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للاحتياجات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التعليمية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،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حيث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يمكن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استخدام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البوتات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لإنشاء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أنشطة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تعليمية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واختبارات</a:t>
                      </a:r>
                      <a:r>
                        <a:rPr lang="en-US" sz="2400" dirty="0">
                          <a:solidFill>
                            <a:srgbClr val="6422B8"/>
                          </a:solidFill>
                          <a:latin typeface="Montaser Arabic"/>
                          <a:cs typeface="Montaser Arabic"/>
                        </a:rPr>
                        <a:t>.</a:t>
                      </a:r>
                      <a:endParaRPr lang="en-US" sz="1100" dirty="0"/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6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6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6C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1945005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8830037" y="0"/>
                </a:moveTo>
                <a:lnTo>
                  <a:pt x="0" y="0"/>
                </a:lnTo>
                <a:lnTo>
                  <a:pt x="0" y="1773762"/>
                </a:lnTo>
                <a:lnTo>
                  <a:pt x="8830037" y="1773762"/>
                </a:lnTo>
                <a:lnTo>
                  <a:pt x="8830037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-855" r="-855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8700" y="4935103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8830037" y="0"/>
                </a:moveTo>
                <a:lnTo>
                  <a:pt x="0" y="0"/>
                </a:lnTo>
                <a:lnTo>
                  <a:pt x="0" y="1773762"/>
                </a:lnTo>
                <a:lnTo>
                  <a:pt x="8830037" y="1773762"/>
                </a:lnTo>
                <a:lnTo>
                  <a:pt x="8830037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-855" r="-855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28700" y="7956129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8830037" y="0"/>
                </a:moveTo>
                <a:lnTo>
                  <a:pt x="0" y="0"/>
                </a:lnTo>
                <a:lnTo>
                  <a:pt x="0" y="1773762"/>
                </a:lnTo>
                <a:lnTo>
                  <a:pt x="8830037" y="1773762"/>
                </a:lnTo>
                <a:lnTo>
                  <a:pt x="8830037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-855" r="-85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1028700"/>
            <a:ext cx="8830037" cy="2178230"/>
            <a:chOff x="0" y="0"/>
            <a:chExt cx="2998942" cy="739791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2963871" y="0"/>
                  </a:moveTo>
                  <a:lnTo>
                    <a:pt x="35071" y="0"/>
                  </a:lnTo>
                  <a:cubicBezTo>
                    <a:pt x="25770" y="0"/>
                    <a:pt x="16849" y="3695"/>
                    <a:pt x="10272" y="10272"/>
                  </a:cubicBezTo>
                  <a:cubicBezTo>
                    <a:pt x="3695" y="16849"/>
                    <a:pt x="0" y="25769"/>
                    <a:pt x="0" y="35071"/>
                  </a:cubicBezTo>
                  <a:lnTo>
                    <a:pt x="0" y="704720"/>
                  </a:lnTo>
                  <a:cubicBezTo>
                    <a:pt x="0" y="714022"/>
                    <a:pt x="3695" y="722942"/>
                    <a:pt x="10272" y="729519"/>
                  </a:cubicBezTo>
                  <a:cubicBezTo>
                    <a:pt x="16849" y="736096"/>
                    <a:pt x="25770" y="739791"/>
                    <a:pt x="35071" y="739791"/>
                  </a:cubicBezTo>
                  <a:lnTo>
                    <a:pt x="2963871" y="739791"/>
                  </a:lnTo>
                  <a:cubicBezTo>
                    <a:pt x="2973172" y="739791"/>
                    <a:pt x="2982093" y="736096"/>
                    <a:pt x="2988670" y="729519"/>
                  </a:cubicBezTo>
                  <a:cubicBezTo>
                    <a:pt x="2995247" y="722942"/>
                    <a:pt x="2998942" y="714022"/>
                    <a:pt x="2998942" y="704720"/>
                  </a:cubicBezTo>
                  <a:lnTo>
                    <a:pt x="2998942" y="35071"/>
                  </a:lnTo>
                  <a:cubicBezTo>
                    <a:pt x="2998942" y="25769"/>
                    <a:pt x="2995247" y="16849"/>
                    <a:pt x="2988670" y="10272"/>
                  </a:cubicBezTo>
                  <a:cubicBezTo>
                    <a:pt x="2982093" y="3695"/>
                    <a:pt x="2973172" y="0"/>
                    <a:pt x="29638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98942" cy="777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080070"/>
            <a:ext cx="8830037" cy="2178230"/>
            <a:chOff x="0" y="0"/>
            <a:chExt cx="2998942" cy="739791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2963871" y="0"/>
                  </a:moveTo>
                  <a:lnTo>
                    <a:pt x="35071" y="0"/>
                  </a:lnTo>
                  <a:cubicBezTo>
                    <a:pt x="25770" y="0"/>
                    <a:pt x="16849" y="3695"/>
                    <a:pt x="10272" y="10272"/>
                  </a:cubicBezTo>
                  <a:cubicBezTo>
                    <a:pt x="3695" y="16849"/>
                    <a:pt x="0" y="25769"/>
                    <a:pt x="0" y="35071"/>
                  </a:cubicBezTo>
                  <a:lnTo>
                    <a:pt x="0" y="704720"/>
                  </a:lnTo>
                  <a:cubicBezTo>
                    <a:pt x="0" y="714022"/>
                    <a:pt x="3695" y="722942"/>
                    <a:pt x="10272" y="729519"/>
                  </a:cubicBezTo>
                  <a:cubicBezTo>
                    <a:pt x="16849" y="736096"/>
                    <a:pt x="25770" y="739791"/>
                    <a:pt x="35071" y="739791"/>
                  </a:cubicBezTo>
                  <a:lnTo>
                    <a:pt x="2963871" y="739791"/>
                  </a:lnTo>
                  <a:cubicBezTo>
                    <a:pt x="2973172" y="739791"/>
                    <a:pt x="2982093" y="736096"/>
                    <a:pt x="2988670" y="729519"/>
                  </a:cubicBezTo>
                  <a:cubicBezTo>
                    <a:pt x="2995247" y="722942"/>
                    <a:pt x="2998942" y="714022"/>
                    <a:pt x="2998942" y="704720"/>
                  </a:cubicBezTo>
                  <a:lnTo>
                    <a:pt x="2998942" y="35071"/>
                  </a:lnTo>
                  <a:cubicBezTo>
                    <a:pt x="2998942" y="25769"/>
                    <a:pt x="2995247" y="16849"/>
                    <a:pt x="2988670" y="10272"/>
                  </a:cubicBezTo>
                  <a:cubicBezTo>
                    <a:pt x="2982093" y="3695"/>
                    <a:pt x="2973172" y="0"/>
                    <a:pt x="29638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98942" cy="777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457140" y="2462203"/>
            <a:ext cx="5802160" cy="580216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5203" r="-2520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858737" y="660400"/>
            <a:ext cx="7918639" cy="182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99"/>
              </a:lnSpc>
            </a:pPr>
            <a:r>
              <a:rPr lang="en-US" sz="3999" dirty="0" err="1">
                <a:solidFill>
                  <a:srgbClr val="FFFFFF"/>
                </a:solidFill>
                <a:cs typeface="Changa SemiBold"/>
              </a:rPr>
              <a:t>أمثلة</a:t>
            </a:r>
            <a:r>
              <a:rPr lang="en-US" sz="3999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3999" dirty="0" err="1">
                <a:solidFill>
                  <a:srgbClr val="FFFFFF"/>
                </a:solidFill>
                <a:cs typeface="Changa SemiBold"/>
              </a:rPr>
              <a:t>على</a:t>
            </a:r>
            <a:r>
              <a:rPr lang="en-US" sz="3999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3999" dirty="0" err="1">
                <a:solidFill>
                  <a:srgbClr val="FFFFFF"/>
                </a:solidFill>
                <a:cs typeface="Changa SemiBold"/>
              </a:rPr>
              <a:t>استخدام</a:t>
            </a:r>
            <a:r>
              <a:rPr lang="en-US" sz="3999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3999" dirty="0" err="1">
                <a:solidFill>
                  <a:srgbClr val="FFFFFF"/>
                </a:solidFill>
                <a:cs typeface="Changa SemiBold"/>
              </a:rPr>
              <a:t>واتساب</a:t>
            </a:r>
            <a:r>
              <a:rPr lang="en-US" sz="3999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3999" dirty="0" err="1">
                <a:solidFill>
                  <a:srgbClr val="FFFFFF"/>
                </a:solidFill>
                <a:cs typeface="Changa SemiBold"/>
              </a:rPr>
              <a:t>في</a:t>
            </a:r>
            <a:r>
              <a:rPr lang="en-US" sz="3999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3999" dirty="0" err="1">
                <a:solidFill>
                  <a:srgbClr val="FFFFFF"/>
                </a:solidFill>
                <a:cs typeface="Changa SemiBold"/>
              </a:rPr>
              <a:t>مجال</a:t>
            </a:r>
            <a:r>
              <a:rPr lang="en-US" sz="3999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3999" dirty="0" err="1">
                <a:solidFill>
                  <a:srgbClr val="FFFFFF"/>
                </a:solidFill>
                <a:cs typeface="Changa SemiBold"/>
              </a:rPr>
              <a:t>التعليم</a:t>
            </a:r>
            <a:r>
              <a:rPr lang="en-US" sz="3999" dirty="0">
                <a:solidFill>
                  <a:srgbClr val="FFFFFF"/>
                </a:solidFill>
                <a:cs typeface="Changa SemiBold"/>
              </a:rPr>
              <a:t>؟</a:t>
            </a:r>
          </a:p>
          <a:p>
            <a:pPr algn="r">
              <a:lnSpc>
                <a:spcPts val="4799"/>
              </a:lnSpc>
            </a:pPr>
            <a:endParaRPr lang="en-US" sz="3999" dirty="0">
              <a:solidFill>
                <a:srgbClr val="FFFFFF"/>
              </a:solidFill>
              <a:cs typeface="Changa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74868" y="1230416"/>
            <a:ext cx="789872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 rtl="1">
              <a:lnSpc>
                <a:spcPts val="3639"/>
              </a:lnSpc>
              <a:buFont typeface="Arial"/>
              <a:buChar char="•"/>
            </a:pP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استخدام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واتساب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في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التعليم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عن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بعد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: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يمكن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استخدام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واتساب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في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التعليم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عن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بعد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،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حيث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يمكن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استخدامه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لتقديم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الدروس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والواجبات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وحل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المشكلات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.</a:t>
            </a:r>
          </a:p>
          <a:p>
            <a:pPr algn="r">
              <a:lnSpc>
                <a:spcPts val="3639"/>
              </a:lnSpc>
            </a:pPr>
            <a:endParaRPr lang="en-US" sz="2799" dirty="0">
              <a:solidFill>
                <a:srgbClr val="6422B8"/>
              </a:solidFill>
              <a:latin typeface="Changa Bold"/>
              <a:cs typeface="Chang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16131" y="7242265"/>
            <a:ext cx="8357462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r" rtl="1">
              <a:lnSpc>
                <a:spcPts val="3639"/>
              </a:lnSpc>
              <a:buFont typeface="Arial"/>
              <a:buChar char="•"/>
            </a:pP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استخدام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واتساب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في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التعليم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الإلكتروني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: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يمكن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استخدام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واتساب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في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التعليم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الإلكتروني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،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حيث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يمكن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استخدامه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للتواصل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مع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الطلاب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وتقديم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المحتوى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التعليمي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.</a:t>
            </a:r>
          </a:p>
          <a:p>
            <a:pPr algn="r" rtl="1">
              <a:lnSpc>
                <a:spcPts val="3639"/>
              </a:lnSpc>
            </a:pPr>
            <a:endParaRPr lang="en-US" sz="2799" dirty="0">
              <a:solidFill>
                <a:srgbClr val="6422B8"/>
              </a:solidFill>
              <a:latin typeface="Changa Bold"/>
              <a:cs typeface="Changa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028700" y="4054385"/>
            <a:ext cx="8830037" cy="2178230"/>
            <a:chOff x="0" y="0"/>
            <a:chExt cx="2998942" cy="739791"/>
          </a:xfrm>
        </p:grpSpPr>
        <p:sp>
          <p:nvSpPr>
            <p:cNvPr id="17" name="Freeform 17"/>
            <p:cNvSpPr/>
            <p:nvPr/>
          </p:nvSpPr>
          <p:spPr>
            <a:xfrm flipH="1"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2963871" y="0"/>
                  </a:moveTo>
                  <a:lnTo>
                    <a:pt x="35071" y="0"/>
                  </a:lnTo>
                  <a:cubicBezTo>
                    <a:pt x="25770" y="0"/>
                    <a:pt x="16849" y="3695"/>
                    <a:pt x="10272" y="10272"/>
                  </a:cubicBezTo>
                  <a:cubicBezTo>
                    <a:pt x="3695" y="16849"/>
                    <a:pt x="0" y="25769"/>
                    <a:pt x="0" y="35071"/>
                  </a:cubicBezTo>
                  <a:lnTo>
                    <a:pt x="0" y="704720"/>
                  </a:lnTo>
                  <a:cubicBezTo>
                    <a:pt x="0" y="714022"/>
                    <a:pt x="3695" y="722942"/>
                    <a:pt x="10272" y="729519"/>
                  </a:cubicBezTo>
                  <a:cubicBezTo>
                    <a:pt x="16849" y="736096"/>
                    <a:pt x="25770" y="739791"/>
                    <a:pt x="35071" y="739791"/>
                  </a:cubicBezTo>
                  <a:lnTo>
                    <a:pt x="2963871" y="739791"/>
                  </a:lnTo>
                  <a:cubicBezTo>
                    <a:pt x="2973172" y="739791"/>
                    <a:pt x="2982093" y="736096"/>
                    <a:pt x="2988670" y="729519"/>
                  </a:cubicBezTo>
                  <a:cubicBezTo>
                    <a:pt x="2995247" y="722942"/>
                    <a:pt x="2998942" y="714022"/>
                    <a:pt x="2998942" y="704720"/>
                  </a:cubicBezTo>
                  <a:lnTo>
                    <a:pt x="2998942" y="35071"/>
                  </a:lnTo>
                  <a:cubicBezTo>
                    <a:pt x="2998942" y="25769"/>
                    <a:pt x="2995247" y="16849"/>
                    <a:pt x="2988670" y="10272"/>
                  </a:cubicBezTo>
                  <a:cubicBezTo>
                    <a:pt x="2982093" y="3695"/>
                    <a:pt x="2973172" y="0"/>
                    <a:pt x="29638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98942" cy="777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01275" y="4475390"/>
            <a:ext cx="8172318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r" rtl="1">
              <a:lnSpc>
                <a:spcPts val="3639"/>
              </a:lnSpc>
              <a:buFont typeface="Arial"/>
              <a:buChar char="•"/>
            </a:pP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استخدام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واتساب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في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التعليم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النشط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: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يمكن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استخدام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واتساب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في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التعليم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النشط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،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حيث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يمكن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استخدامه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لتعزيز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التفاعل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بين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المعلمين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6422B8"/>
                </a:solidFill>
                <a:latin typeface="Changa Bold"/>
                <a:cs typeface="Changa Bold"/>
              </a:rPr>
              <a:t>والطلاب</a:t>
            </a:r>
            <a:r>
              <a:rPr lang="en-US" sz="2799" dirty="0">
                <a:solidFill>
                  <a:srgbClr val="6422B8"/>
                </a:solidFill>
                <a:latin typeface="Changa Bold"/>
                <a:cs typeface="Changa Bold"/>
              </a:rPr>
              <a:t>.</a:t>
            </a:r>
          </a:p>
          <a:p>
            <a:pPr algn="l" rtl="1">
              <a:lnSpc>
                <a:spcPts val="3639"/>
              </a:lnSpc>
            </a:pPr>
            <a:endParaRPr lang="en-US" sz="2799" dirty="0">
              <a:solidFill>
                <a:srgbClr val="6422B8"/>
              </a:solidFill>
              <a:latin typeface="Changa Bold"/>
              <a:cs typeface="Changa Bold"/>
            </a:endParaRPr>
          </a:p>
        </p:txBody>
      </p:sp>
      <p:sp>
        <p:nvSpPr>
          <p:cNvPr id="20" name="Freeform 20"/>
          <p:cNvSpPr/>
          <p:nvPr/>
        </p:nvSpPr>
        <p:spPr>
          <a:xfrm flipH="1">
            <a:off x="9472778" y="3470011"/>
            <a:ext cx="3545327" cy="5788289"/>
          </a:xfrm>
          <a:custGeom>
            <a:avLst/>
            <a:gdLst/>
            <a:ahLst/>
            <a:cxnLst/>
            <a:rect l="l" t="t" r="r" b="b"/>
            <a:pathLst>
              <a:path w="3545327" h="5788289">
                <a:moveTo>
                  <a:pt x="3545327" y="0"/>
                </a:moveTo>
                <a:lnTo>
                  <a:pt x="0" y="0"/>
                </a:lnTo>
                <a:lnTo>
                  <a:pt x="0" y="5788289"/>
                </a:lnTo>
                <a:lnTo>
                  <a:pt x="3545327" y="5788289"/>
                </a:lnTo>
                <a:lnTo>
                  <a:pt x="354532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1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9924" y="963704"/>
            <a:ext cx="1319262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dirty="0" err="1">
                <a:solidFill>
                  <a:srgbClr val="FFFFFF"/>
                </a:solidFill>
                <a:cs typeface="Changa SemiBold"/>
              </a:rPr>
              <a:t>مزايا</a:t>
            </a:r>
            <a:r>
              <a:rPr lang="en-US" sz="5000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5000" dirty="0" err="1">
                <a:solidFill>
                  <a:srgbClr val="FFFFFF"/>
                </a:solidFill>
                <a:cs typeface="Changa SemiBold"/>
              </a:rPr>
              <a:t>استخدام</a:t>
            </a:r>
            <a:r>
              <a:rPr lang="en-US" sz="5000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5000" dirty="0" err="1">
                <a:solidFill>
                  <a:srgbClr val="FFFFFF"/>
                </a:solidFill>
                <a:cs typeface="Changa SemiBold"/>
              </a:rPr>
              <a:t>واتساب</a:t>
            </a:r>
            <a:r>
              <a:rPr lang="en-US" sz="5000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5000" dirty="0" err="1">
                <a:solidFill>
                  <a:srgbClr val="FFFFFF"/>
                </a:solidFill>
                <a:cs typeface="Changa SemiBold"/>
              </a:rPr>
              <a:t>في</a:t>
            </a:r>
            <a:r>
              <a:rPr lang="en-US" sz="5000" dirty="0">
                <a:solidFill>
                  <a:srgbClr val="FFFFFF"/>
                </a:solidFill>
                <a:cs typeface="Changa SemiBold"/>
              </a:rPr>
              <a:t> </a:t>
            </a:r>
            <a:r>
              <a:rPr lang="en-US" sz="5000" dirty="0" err="1">
                <a:solidFill>
                  <a:srgbClr val="FFFFFF"/>
                </a:solidFill>
                <a:cs typeface="Changa SemiBold"/>
              </a:rPr>
              <a:t>التعليم</a:t>
            </a:r>
            <a:r>
              <a:rPr lang="en-US" sz="5000" dirty="0">
                <a:solidFill>
                  <a:srgbClr val="FFFFFF"/>
                </a:solidFill>
                <a:cs typeface="Changa SemiBold"/>
              </a:rPr>
              <a:t>؟</a:t>
            </a:r>
          </a:p>
          <a:p>
            <a:pPr>
              <a:lnSpc>
                <a:spcPts val="6000"/>
              </a:lnSpc>
            </a:pPr>
            <a:endParaRPr lang="en-US" sz="5000" dirty="0">
              <a:solidFill>
                <a:srgbClr val="FFFFFF"/>
              </a:solidFill>
              <a:cs typeface="Changa SemiBold"/>
            </a:endParaRPr>
          </a:p>
        </p:txBody>
      </p:sp>
      <p:sp>
        <p:nvSpPr>
          <p:cNvPr id="3" name="Freeform 3"/>
          <p:cNvSpPr/>
          <p:nvPr/>
        </p:nvSpPr>
        <p:spPr>
          <a:xfrm rot="292938" flipH="1">
            <a:off x="13813677" y="1081033"/>
            <a:ext cx="5272891" cy="7161822"/>
          </a:xfrm>
          <a:custGeom>
            <a:avLst/>
            <a:gdLst/>
            <a:ahLst/>
            <a:cxnLst/>
            <a:rect l="l" t="t" r="r" b="b"/>
            <a:pathLst>
              <a:path w="5272891" h="7161822">
                <a:moveTo>
                  <a:pt x="5272891" y="0"/>
                </a:moveTo>
                <a:lnTo>
                  <a:pt x="0" y="0"/>
                </a:lnTo>
                <a:lnTo>
                  <a:pt x="0" y="7161822"/>
                </a:lnTo>
                <a:lnTo>
                  <a:pt x="5272891" y="7161822"/>
                </a:lnTo>
                <a:lnTo>
                  <a:pt x="527289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55100" y="3078254"/>
            <a:ext cx="1180745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r" rtl="1">
              <a:lnSpc>
                <a:spcPts val="3639"/>
              </a:lnSpc>
              <a:buFont typeface="Arial"/>
              <a:buChar char="•"/>
            </a:pPr>
            <a:r>
              <a:rPr lang="en-US" sz="2799" dirty="0" err="1">
                <a:solidFill>
                  <a:srgbClr val="FFFFFF"/>
                </a:solidFill>
                <a:latin typeface="Changa Medium"/>
                <a:cs typeface="Changa Medium"/>
              </a:rPr>
              <a:t>سهولة</a:t>
            </a:r>
            <a:r>
              <a:rPr lang="en-US" sz="2799" dirty="0">
                <a:solidFill>
                  <a:srgbClr val="FFFFFF"/>
                </a:solidFill>
                <a:latin typeface="Changa Medium"/>
                <a:cs typeface="Changa Medium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 Medium"/>
                <a:cs typeface="Changa Medium"/>
              </a:rPr>
              <a:t>الاستخدام</a:t>
            </a:r>
            <a:r>
              <a:rPr lang="en-US" sz="2799" dirty="0">
                <a:solidFill>
                  <a:srgbClr val="FFFFFF"/>
                </a:solidFill>
                <a:latin typeface="Changa Medium"/>
                <a:cs typeface="Changa Medium"/>
              </a:rPr>
              <a:t>: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يتميز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واتساب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بسهولة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الاستخدام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،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حيث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يمكن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استخدامه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من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قبل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المستخدمين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من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جميع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الأعمار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والمستويات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التعليمية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.</a:t>
            </a:r>
          </a:p>
          <a:p>
            <a:pPr algn="just">
              <a:lnSpc>
                <a:spcPts val="3639"/>
              </a:lnSpc>
            </a:pPr>
            <a:endParaRPr lang="en-US" sz="2799" dirty="0">
              <a:solidFill>
                <a:srgbClr val="FFFFFF"/>
              </a:solidFill>
              <a:latin typeface="Changa"/>
              <a:cs typeface="Chang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55100" y="4456430"/>
            <a:ext cx="1180745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r" rtl="1">
              <a:lnSpc>
                <a:spcPts val="3639"/>
              </a:lnSpc>
              <a:buFont typeface="Arial"/>
              <a:buChar char="•"/>
            </a:pP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الموثوقية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: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يتمتع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واتساب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بالموثوقية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،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حيث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يستخدم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تشفيرًا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من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طرف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إلى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طرف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لضمان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خصوصية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وأمان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الرسائل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.</a:t>
            </a:r>
          </a:p>
          <a:p>
            <a:pPr>
              <a:lnSpc>
                <a:spcPts val="3639"/>
              </a:lnSpc>
            </a:pPr>
            <a:endParaRPr lang="en-US" sz="2799" dirty="0">
              <a:solidFill>
                <a:srgbClr val="FFFFFF"/>
              </a:solidFill>
              <a:latin typeface="Changa"/>
              <a:cs typeface="Chang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55100" y="5792470"/>
            <a:ext cx="118074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dirty="0" err="1">
                <a:solidFill>
                  <a:srgbClr val="FFFFFF"/>
                </a:solidFill>
                <a:latin typeface="Changa Medium"/>
                <a:cs typeface="Changa Medium"/>
              </a:rPr>
              <a:t>الانتشار</a:t>
            </a:r>
            <a:r>
              <a:rPr lang="en-US" sz="2799" dirty="0">
                <a:solidFill>
                  <a:srgbClr val="FFFFFF"/>
                </a:solidFill>
                <a:latin typeface="Changa Medium"/>
                <a:cs typeface="Changa Medium"/>
              </a:rPr>
              <a:t>: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يتمتع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واتساب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بالانتشار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،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حيث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يستخدمه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ملياري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شخص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حول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Changa"/>
                <a:cs typeface="Changa"/>
              </a:rPr>
              <a:t>العالم</a:t>
            </a:r>
            <a:r>
              <a:rPr lang="en-US" sz="2799" dirty="0">
                <a:solidFill>
                  <a:srgbClr val="FFFFFF"/>
                </a:solidFill>
                <a:latin typeface="Changa"/>
                <a:cs typeface="Changa"/>
              </a:rPr>
              <a:t>.</a:t>
            </a:r>
          </a:p>
          <a:p>
            <a:pPr algn="r" rtl="1">
              <a:lnSpc>
                <a:spcPts val="3639"/>
              </a:lnSpc>
            </a:pPr>
            <a:endParaRPr lang="en-US" sz="2799" dirty="0">
              <a:solidFill>
                <a:srgbClr val="FFFFFF"/>
              </a:solidFill>
              <a:latin typeface="Changa"/>
              <a:cs typeface="Changa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9736" y="6900496"/>
            <a:ext cx="3242577" cy="3386504"/>
          </a:xfrm>
          <a:custGeom>
            <a:avLst/>
            <a:gdLst/>
            <a:ahLst/>
            <a:cxnLst/>
            <a:rect l="l" t="t" r="r" b="b"/>
            <a:pathLst>
              <a:path w="3242577" h="3386504">
                <a:moveTo>
                  <a:pt x="0" y="0"/>
                </a:moveTo>
                <a:lnTo>
                  <a:pt x="3242577" y="0"/>
                </a:lnTo>
                <a:lnTo>
                  <a:pt x="3242577" y="3386504"/>
                </a:lnTo>
                <a:lnTo>
                  <a:pt x="0" y="338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2139950"/>
            <a:ext cx="9727140" cy="1953970"/>
          </a:xfrm>
          <a:custGeom>
            <a:avLst/>
            <a:gdLst/>
            <a:ahLst/>
            <a:cxnLst/>
            <a:rect l="l" t="t" r="r" b="b"/>
            <a:pathLst>
              <a:path w="9727140" h="1953970">
                <a:moveTo>
                  <a:pt x="9727140" y="0"/>
                </a:moveTo>
                <a:lnTo>
                  <a:pt x="0" y="0"/>
                </a:lnTo>
                <a:lnTo>
                  <a:pt x="0" y="1953971"/>
                </a:lnTo>
                <a:lnTo>
                  <a:pt x="9727140" y="1953971"/>
                </a:lnTo>
                <a:lnTo>
                  <a:pt x="972714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-855" r="-855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6167511" y="7786591"/>
            <a:ext cx="4588329" cy="921695"/>
          </a:xfrm>
          <a:custGeom>
            <a:avLst/>
            <a:gdLst/>
            <a:ahLst/>
            <a:cxnLst/>
            <a:rect l="l" t="t" r="r" b="b"/>
            <a:pathLst>
              <a:path w="4588329" h="921695">
                <a:moveTo>
                  <a:pt x="4588329" y="0"/>
                </a:moveTo>
                <a:lnTo>
                  <a:pt x="0" y="0"/>
                </a:lnTo>
                <a:lnTo>
                  <a:pt x="0" y="921695"/>
                </a:lnTo>
                <a:lnTo>
                  <a:pt x="4588329" y="921695"/>
                </a:lnTo>
                <a:lnTo>
                  <a:pt x="4588329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-855" r="-855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28700" y="7786591"/>
            <a:ext cx="4588329" cy="921695"/>
          </a:xfrm>
          <a:custGeom>
            <a:avLst/>
            <a:gdLst/>
            <a:ahLst/>
            <a:cxnLst/>
            <a:rect l="l" t="t" r="r" b="b"/>
            <a:pathLst>
              <a:path w="4588329" h="921695">
                <a:moveTo>
                  <a:pt x="4588329" y="0"/>
                </a:moveTo>
                <a:lnTo>
                  <a:pt x="0" y="0"/>
                </a:lnTo>
                <a:lnTo>
                  <a:pt x="0" y="921695"/>
                </a:lnTo>
                <a:lnTo>
                  <a:pt x="4588329" y="921695"/>
                </a:lnTo>
                <a:lnTo>
                  <a:pt x="4588329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-855" r="-85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1130367"/>
            <a:ext cx="9727140" cy="2495549"/>
            <a:chOff x="0" y="0"/>
            <a:chExt cx="3303624" cy="847562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3303624" cy="847562"/>
            </a:xfrm>
            <a:custGeom>
              <a:avLst/>
              <a:gdLst/>
              <a:ahLst/>
              <a:cxnLst/>
              <a:rect l="l" t="t" r="r" b="b"/>
              <a:pathLst>
                <a:path w="3303624" h="847562">
                  <a:moveTo>
                    <a:pt x="3271788" y="0"/>
                  </a:moveTo>
                  <a:lnTo>
                    <a:pt x="31836" y="0"/>
                  </a:lnTo>
                  <a:cubicBezTo>
                    <a:pt x="14254" y="0"/>
                    <a:pt x="0" y="14254"/>
                    <a:pt x="0" y="31836"/>
                  </a:cubicBezTo>
                  <a:lnTo>
                    <a:pt x="0" y="815726"/>
                  </a:lnTo>
                  <a:cubicBezTo>
                    <a:pt x="0" y="824169"/>
                    <a:pt x="3354" y="832267"/>
                    <a:pt x="9325" y="838238"/>
                  </a:cubicBezTo>
                  <a:cubicBezTo>
                    <a:pt x="15295" y="844208"/>
                    <a:pt x="23393" y="847562"/>
                    <a:pt x="31836" y="847562"/>
                  </a:cubicBezTo>
                  <a:lnTo>
                    <a:pt x="3271788" y="847562"/>
                  </a:lnTo>
                  <a:cubicBezTo>
                    <a:pt x="3289371" y="847562"/>
                    <a:pt x="3303624" y="833309"/>
                    <a:pt x="3303624" y="815726"/>
                  </a:cubicBezTo>
                  <a:lnTo>
                    <a:pt x="3303624" y="31836"/>
                  </a:lnTo>
                  <a:cubicBezTo>
                    <a:pt x="3303624" y="14254"/>
                    <a:pt x="3289371" y="0"/>
                    <a:pt x="32717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03624" cy="885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67511" y="4208913"/>
            <a:ext cx="4588329" cy="4021020"/>
            <a:chOff x="0" y="0"/>
            <a:chExt cx="1558332" cy="1365657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558332" cy="1365657"/>
            </a:xfrm>
            <a:custGeom>
              <a:avLst/>
              <a:gdLst/>
              <a:ahLst/>
              <a:cxnLst/>
              <a:rect l="l" t="t" r="r" b="b"/>
              <a:pathLst>
                <a:path w="1558332" h="1365657">
                  <a:moveTo>
                    <a:pt x="1490840" y="0"/>
                  </a:moveTo>
                  <a:lnTo>
                    <a:pt x="67492" y="0"/>
                  </a:lnTo>
                  <a:cubicBezTo>
                    <a:pt x="30217" y="0"/>
                    <a:pt x="0" y="30217"/>
                    <a:pt x="0" y="67492"/>
                  </a:cubicBezTo>
                  <a:lnTo>
                    <a:pt x="0" y="1298165"/>
                  </a:lnTo>
                  <a:cubicBezTo>
                    <a:pt x="0" y="1335440"/>
                    <a:pt x="30217" y="1365657"/>
                    <a:pt x="67492" y="1365657"/>
                  </a:cubicBezTo>
                  <a:lnTo>
                    <a:pt x="1490840" y="1365657"/>
                  </a:lnTo>
                  <a:cubicBezTo>
                    <a:pt x="1528115" y="1365657"/>
                    <a:pt x="1558332" y="1335440"/>
                    <a:pt x="1558332" y="1298165"/>
                  </a:cubicBezTo>
                  <a:lnTo>
                    <a:pt x="1558332" y="67492"/>
                  </a:lnTo>
                  <a:cubicBezTo>
                    <a:pt x="1558332" y="30217"/>
                    <a:pt x="1528115" y="0"/>
                    <a:pt x="1490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8332" cy="1403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208913"/>
            <a:ext cx="4588329" cy="4021020"/>
            <a:chOff x="0" y="0"/>
            <a:chExt cx="1558332" cy="1365657"/>
          </a:xfrm>
        </p:grpSpPr>
        <p:sp>
          <p:nvSpPr>
            <p:cNvPr id="12" name="Freeform 12"/>
            <p:cNvSpPr/>
            <p:nvPr/>
          </p:nvSpPr>
          <p:spPr>
            <a:xfrm flipH="1">
              <a:off x="0" y="0"/>
              <a:ext cx="1558332" cy="1365657"/>
            </a:xfrm>
            <a:custGeom>
              <a:avLst/>
              <a:gdLst/>
              <a:ahLst/>
              <a:cxnLst/>
              <a:rect l="l" t="t" r="r" b="b"/>
              <a:pathLst>
                <a:path w="1558332" h="1365657">
                  <a:moveTo>
                    <a:pt x="1490840" y="0"/>
                  </a:moveTo>
                  <a:lnTo>
                    <a:pt x="67492" y="0"/>
                  </a:lnTo>
                  <a:cubicBezTo>
                    <a:pt x="30217" y="0"/>
                    <a:pt x="0" y="30217"/>
                    <a:pt x="0" y="67492"/>
                  </a:cubicBezTo>
                  <a:lnTo>
                    <a:pt x="0" y="1298165"/>
                  </a:lnTo>
                  <a:cubicBezTo>
                    <a:pt x="0" y="1335440"/>
                    <a:pt x="30217" y="1365657"/>
                    <a:pt x="67492" y="1365657"/>
                  </a:cubicBezTo>
                  <a:lnTo>
                    <a:pt x="1490840" y="1365657"/>
                  </a:lnTo>
                  <a:cubicBezTo>
                    <a:pt x="1528115" y="1365657"/>
                    <a:pt x="1558332" y="1335440"/>
                    <a:pt x="1558332" y="1298165"/>
                  </a:cubicBezTo>
                  <a:lnTo>
                    <a:pt x="1558332" y="67492"/>
                  </a:lnTo>
                  <a:cubicBezTo>
                    <a:pt x="1558332" y="30217"/>
                    <a:pt x="1528115" y="0"/>
                    <a:pt x="1490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8332" cy="1403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32140" y="4093921"/>
            <a:ext cx="6123321" cy="6880136"/>
            <a:chOff x="0" y="0"/>
            <a:chExt cx="8164428" cy="91735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64428" cy="9173515"/>
            </a:xfrm>
            <a:custGeom>
              <a:avLst/>
              <a:gdLst/>
              <a:ahLst/>
              <a:cxnLst/>
              <a:rect l="l" t="t" r="r" b="b"/>
              <a:pathLst>
                <a:path w="8164428" h="9173515">
                  <a:moveTo>
                    <a:pt x="0" y="0"/>
                  </a:moveTo>
                  <a:lnTo>
                    <a:pt x="8164428" y="0"/>
                  </a:lnTo>
                  <a:lnTo>
                    <a:pt x="8164428" y="9173515"/>
                  </a:lnTo>
                  <a:lnTo>
                    <a:pt x="0" y="9173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307313" y="380525"/>
              <a:ext cx="3454369" cy="3544457"/>
            </a:xfrm>
            <a:custGeom>
              <a:avLst/>
              <a:gdLst/>
              <a:ahLst/>
              <a:cxnLst/>
              <a:rect l="l" t="t" r="r" b="b"/>
              <a:pathLst>
                <a:path w="3454369" h="3544457">
                  <a:moveTo>
                    <a:pt x="0" y="0"/>
                  </a:moveTo>
                  <a:lnTo>
                    <a:pt x="3454369" y="0"/>
                  </a:lnTo>
                  <a:lnTo>
                    <a:pt x="3454369" y="3544457"/>
                  </a:lnTo>
                  <a:lnTo>
                    <a:pt x="0" y="3544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1319562" y="555184"/>
            <a:ext cx="5939738" cy="312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076"/>
              </a:lnSpc>
            </a:pP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من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أجل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الاستفادة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من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واتساب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بشكل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فعال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في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مجال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التعليم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،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يوصى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بما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 </a:t>
            </a:r>
            <a:r>
              <a:rPr lang="en-US" sz="4900" dirty="0" err="1">
                <a:solidFill>
                  <a:srgbClr val="FFFFFF"/>
                </a:solidFill>
                <a:latin typeface="Changa SemiBold"/>
                <a:cs typeface="Changa SemiBold"/>
              </a:rPr>
              <a:t>يلي</a:t>
            </a:r>
            <a:r>
              <a:rPr lang="en-US" sz="4900" dirty="0">
                <a:solidFill>
                  <a:srgbClr val="FFFFFF"/>
                </a:solidFill>
                <a:latin typeface="Changa SemiBold"/>
                <a:cs typeface="Changa SemiBold"/>
              </a:rPr>
              <a:t>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48563" y="1452880"/>
            <a:ext cx="868741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تدريب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المعلمين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على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استخدام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واتساب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: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من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الضروري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تدريب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المعلمين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على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استخدام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واتساب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بشكل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فعال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،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وذلك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من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أجل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استخدام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إمكاناته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التعليمية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بشكل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كامل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96328" y="4602701"/>
            <a:ext cx="373964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تطوير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محتوى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تعليمي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مخصص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لـواتساب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: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من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الضروري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تطوير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محتوى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تعليمي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مخصص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لـواتساب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،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وذلك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من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أجل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تلبية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الاحتياجات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التعليمية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للطلاب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8632" y="4617953"/>
            <a:ext cx="4068466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إجراء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البحوث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حول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استخدام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واتساب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في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التعليم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: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من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الضروري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إجراء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البحوث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حول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استخدام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واتساب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في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التعليم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،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وذلك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من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أجل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تحسين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آليات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استخدامه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في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مجال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 </a:t>
            </a:r>
            <a:r>
              <a:rPr lang="en-US" sz="2799" dirty="0" err="1">
                <a:solidFill>
                  <a:srgbClr val="037682"/>
                </a:solidFill>
                <a:latin typeface="Changa Bold"/>
                <a:cs typeface="Changa Bold"/>
              </a:rPr>
              <a:t>التعليم</a:t>
            </a:r>
            <a:r>
              <a:rPr lang="en-US" sz="2799" dirty="0">
                <a:solidFill>
                  <a:srgbClr val="037682"/>
                </a:solidFill>
                <a:latin typeface="Changa Bold"/>
                <a:cs typeface="Changa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421</Words>
  <Application>Microsoft Office PowerPoint</Application>
  <PresentationFormat>مخصص</PresentationFormat>
  <Paragraphs>27</Paragraphs>
  <Slides>6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11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6</vt:i4>
      </vt:variant>
    </vt:vector>
  </HeadingPairs>
  <TitlesOfParts>
    <vt:vector size="18" baseType="lpstr">
      <vt:lpstr>Arial</vt:lpstr>
      <vt:lpstr>29LT Bukra</vt:lpstr>
      <vt:lpstr>Tajawal Bold</vt:lpstr>
      <vt:lpstr>Changa Medium</vt:lpstr>
      <vt:lpstr>Montaser Arabic</vt:lpstr>
      <vt:lpstr>Changa</vt:lpstr>
      <vt:lpstr>Montaser Arabic Medium</vt:lpstr>
      <vt:lpstr>Tajawal</vt:lpstr>
      <vt:lpstr>Changa Bold</vt:lpstr>
      <vt:lpstr>Changa SemiBold</vt:lpstr>
      <vt:lpstr>Calibri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وتساب-WhatsApp</dc:title>
  <dc:creator>Tema Store</dc:creator>
  <cp:lastModifiedBy>Tema Store</cp:lastModifiedBy>
  <cp:revision>4</cp:revision>
  <dcterms:created xsi:type="dcterms:W3CDTF">2006-08-16T00:00:00Z</dcterms:created>
  <dcterms:modified xsi:type="dcterms:W3CDTF">2023-11-24T09:56:28Z</dcterms:modified>
  <dc:identifier>DAF1EK0w6no</dc:identifier>
</cp:coreProperties>
</file>